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6"/>
  </p:notesMasterIdLst>
  <p:sldIdLst>
    <p:sldId id="599" r:id="rId3"/>
    <p:sldId id="701" r:id="rId4"/>
    <p:sldId id="706" r:id="rId5"/>
    <p:sldId id="707" r:id="rId6"/>
    <p:sldId id="708" r:id="rId7"/>
    <p:sldId id="709" r:id="rId8"/>
    <p:sldId id="710" r:id="rId9"/>
    <p:sldId id="711" r:id="rId10"/>
    <p:sldId id="712" r:id="rId11"/>
    <p:sldId id="713" r:id="rId12"/>
    <p:sldId id="714" r:id="rId13"/>
    <p:sldId id="715" r:id="rId14"/>
    <p:sldId id="654" r:id="rId15"/>
    <p:sldId id="718" r:id="rId16"/>
    <p:sldId id="716" r:id="rId17"/>
    <p:sldId id="717" r:id="rId18"/>
    <p:sldId id="719" r:id="rId19"/>
    <p:sldId id="721" r:id="rId20"/>
    <p:sldId id="720" r:id="rId21"/>
    <p:sldId id="271" r:id="rId22"/>
    <p:sldId id="722" r:id="rId23"/>
    <p:sldId id="724" r:id="rId24"/>
    <p:sldId id="72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4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18344"/>
    <a:srgbClr val="4CAD5B"/>
    <a:srgbClr val="4D72BF"/>
    <a:srgbClr val="1D50FF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95" autoAdjust="0"/>
    <p:restoredTop sz="96868"/>
  </p:normalViewPr>
  <p:slideViewPr>
    <p:cSldViewPr snapToGrid="0" snapToObjects="1" showGuides="1">
      <p:cViewPr varScale="1">
        <p:scale>
          <a:sx n="152" d="100"/>
          <a:sy n="152" d="100"/>
        </p:scale>
        <p:origin x="656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peng-du-ph-d-14b0a11b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tiff"/><Relationship Id="rId2" Type="http://schemas.openxmlformats.org/officeDocument/2006/relationships/hyperlink" Target="https://www.youtube.com/channel/UCPKdM9tww3D92HE5vNyKjaQ?view_as=subscribe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gram.com/fatgoooose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hyperlink" Target="https://www.facebook.com/pdgetrf" TargetMode="External"/><Relationship Id="rId9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8869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34" y="5229527"/>
            <a:ext cx="2505361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00B0F0"/>
                </a:solidFill>
              </a:rPr>
              <a:t>i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A7A988B-550A-DF4F-A2E0-F716B2792D78}"/>
              </a:ext>
            </a:extLst>
          </p:cNvPr>
          <p:cNvSpPr/>
          <p:nvPr/>
        </p:nvSpPr>
        <p:spPr>
          <a:xfrm>
            <a:off x="195861" y="2656090"/>
            <a:ext cx="2055378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26D4E5-6488-FE42-8A5F-4B607B0F1BBC}"/>
              </a:ext>
            </a:extLst>
          </p:cNvPr>
          <p:cNvSpPr/>
          <p:nvPr/>
        </p:nvSpPr>
        <p:spPr>
          <a:xfrm>
            <a:off x="272802" y="261537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9CC94-1996-7E4D-95DF-3E240F7D0533}"/>
              </a:ext>
            </a:extLst>
          </p:cNvPr>
          <p:cNvSpPr/>
          <p:nvPr/>
        </p:nvSpPr>
        <p:spPr>
          <a:xfrm>
            <a:off x="438713" y="261564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BC3B2C-B8AE-9241-B675-5C05C5F05E20}"/>
              </a:ext>
            </a:extLst>
          </p:cNvPr>
          <p:cNvSpPr/>
          <p:nvPr/>
        </p:nvSpPr>
        <p:spPr>
          <a:xfrm>
            <a:off x="657483" y="261537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1ADD5-283D-8245-983E-DFEC8A06E7E9}"/>
              </a:ext>
            </a:extLst>
          </p:cNvPr>
          <p:cNvGrpSpPr/>
          <p:nvPr/>
        </p:nvGrpSpPr>
        <p:grpSpPr>
          <a:xfrm>
            <a:off x="612485" y="3159430"/>
            <a:ext cx="1056688" cy="1191998"/>
            <a:chOff x="612485" y="3159430"/>
            <a:chExt cx="1056688" cy="11919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B9B5A5-FC67-C84C-A2A2-8A811E584532}"/>
                </a:ext>
              </a:extLst>
            </p:cNvPr>
            <p:cNvSpPr txBox="1"/>
            <p:nvPr/>
          </p:nvSpPr>
          <p:spPr>
            <a:xfrm>
              <a:off x="618244" y="3159430"/>
              <a:ext cx="10509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r>
                <a:rPr lang="en-US" sz="2400" i="1" dirty="0"/>
                <a:t>ttle</a:t>
              </a:r>
            </a:p>
            <a:p>
              <a:r>
                <a:rPr lang="en-US" sz="2400" i="1" dirty="0" err="1">
                  <a:solidFill>
                    <a:srgbClr val="FF0000"/>
                  </a:solidFill>
                </a:rPr>
                <a:t>Sea</a:t>
              </a:r>
              <a:r>
                <a:rPr lang="en-US" sz="2400" i="1" dirty="0" err="1"/>
                <a:t>tac</a:t>
              </a:r>
              <a:endParaRPr lang="en-US" sz="2400" i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35057F-49A2-3345-99A1-E1F54C88FE27}"/>
                </a:ext>
              </a:extLst>
            </p:cNvPr>
            <p:cNvSpPr/>
            <p:nvPr/>
          </p:nvSpPr>
          <p:spPr>
            <a:xfrm>
              <a:off x="612485" y="3889763"/>
              <a:ext cx="6110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endParaRPr lang="en-US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020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8" grpId="0" animBg="1"/>
      <p:bldP spid="39" grpId="0" animBg="1"/>
      <p:bldP spid="50" grpId="0"/>
      <p:bldP spid="54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34" y="5229527"/>
            <a:ext cx="2505361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2">
                    <a:lumMod val="85000"/>
                  </a:schemeClr>
                </a:solidFill>
              </a:rPr>
              <a:t>i</a:t>
            </a:r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A7A988B-550A-DF4F-A2E0-F716B2792D78}"/>
              </a:ext>
            </a:extLst>
          </p:cNvPr>
          <p:cNvSpPr/>
          <p:nvPr/>
        </p:nvSpPr>
        <p:spPr>
          <a:xfrm>
            <a:off x="195861" y="2656090"/>
            <a:ext cx="2055378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26D4E5-6488-FE42-8A5F-4B607B0F1BBC}"/>
              </a:ext>
            </a:extLst>
          </p:cNvPr>
          <p:cNvSpPr/>
          <p:nvPr/>
        </p:nvSpPr>
        <p:spPr>
          <a:xfrm>
            <a:off x="272802" y="261537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9CC94-1996-7E4D-95DF-3E240F7D0533}"/>
              </a:ext>
            </a:extLst>
          </p:cNvPr>
          <p:cNvSpPr/>
          <p:nvPr/>
        </p:nvSpPr>
        <p:spPr>
          <a:xfrm>
            <a:off x="438713" y="261564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BC3B2C-B8AE-9241-B675-5C05C5F05E20}"/>
              </a:ext>
            </a:extLst>
          </p:cNvPr>
          <p:cNvSpPr/>
          <p:nvPr/>
        </p:nvSpPr>
        <p:spPr>
          <a:xfrm>
            <a:off x="657483" y="261537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1ADD5-283D-8245-983E-DFEC8A06E7E9}"/>
              </a:ext>
            </a:extLst>
          </p:cNvPr>
          <p:cNvGrpSpPr/>
          <p:nvPr/>
        </p:nvGrpSpPr>
        <p:grpSpPr>
          <a:xfrm>
            <a:off x="612485" y="3159430"/>
            <a:ext cx="1056688" cy="1191998"/>
            <a:chOff x="612485" y="3159430"/>
            <a:chExt cx="1056688" cy="11919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B9B5A5-FC67-C84C-A2A2-8A811E584532}"/>
                </a:ext>
              </a:extLst>
            </p:cNvPr>
            <p:cNvSpPr txBox="1"/>
            <p:nvPr/>
          </p:nvSpPr>
          <p:spPr>
            <a:xfrm>
              <a:off x="618244" y="3159430"/>
              <a:ext cx="10509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r>
                <a:rPr lang="en-US" sz="2400" i="1" dirty="0"/>
                <a:t>ttle</a:t>
              </a:r>
            </a:p>
            <a:p>
              <a:r>
                <a:rPr lang="en-US" sz="2400" i="1" dirty="0" err="1">
                  <a:solidFill>
                    <a:srgbClr val="FF0000"/>
                  </a:solidFill>
                </a:rPr>
                <a:t>Sea</a:t>
              </a:r>
              <a:r>
                <a:rPr lang="en-US" sz="2400" i="1" dirty="0" err="1"/>
                <a:t>tac</a:t>
              </a:r>
              <a:endParaRPr lang="en-US" sz="2400" i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35057F-49A2-3345-99A1-E1F54C88FE27}"/>
                </a:ext>
              </a:extLst>
            </p:cNvPr>
            <p:cNvSpPr/>
            <p:nvPr/>
          </p:nvSpPr>
          <p:spPr>
            <a:xfrm>
              <a:off x="612485" y="3889763"/>
              <a:ext cx="6110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endParaRPr lang="en-US" sz="2400" i="1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7D0C56-652F-6541-8ADC-E0B60E678338}"/>
              </a:ext>
            </a:extLst>
          </p:cNvPr>
          <p:cNvSpPr txBox="1"/>
          <p:nvPr/>
        </p:nvSpPr>
        <p:spPr>
          <a:xfrm>
            <a:off x="407494" y="6134551"/>
            <a:ext cx="286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4CAD5B"/>
                </a:solidFill>
              </a:rPr>
              <a:t>Print all the paths from root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D1E94F-0835-BB43-BC11-2C40E99D1219}"/>
              </a:ext>
            </a:extLst>
          </p:cNvPr>
          <p:cNvSpPr txBox="1"/>
          <p:nvPr/>
        </p:nvSpPr>
        <p:spPr>
          <a:xfrm>
            <a:off x="2010869" y="6439582"/>
            <a:ext cx="14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4CAD5B"/>
                </a:solidFill>
              </a:rPr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1044248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34" y="5229527"/>
            <a:ext cx="2505361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2">
                    <a:lumMod val="85000"/>
                  </a:schemeClr>
                </a:solidFill>
              </a:rPr>
              <a:t>i</a:t>
            </a:r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A7A988B-550A-DF4F-A2E0-F716B2792D78}"/>
              </a:ext>
            </a:extLst>
          </p:cNvPr>
          <p:cNvSpPr/>
          <p:nvPr/>
        </p:nvSpPr>
        <p:spPr>
          <a:xfrm>
            <a:off x="195861" y="2656090"/>
            <a:ext cx="2055378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26D4E5-6488-FE42-8A5F-4B607B0F1BBC}"/>
              </a:ext>
            </a:extLst>
          </p:cNvPr>
          <p:cNvSpPr/>
          <p:nvPr/>
        </p:nvSpPr>
        <p:spPr>
          <a:xfrm>
            <a:off x="272802" y="261537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9CC94-1996-7E4D-95DF-3E240F7D0533}"/>
              </a:ext>
            </a:extLst>
          </p:cNvPr>
          <p:cNvSpPr/>
          <p:nvPr/>
        </p:nvSpPr>
        <p:spPr>
          <a:xfrm>
            <a:off x="438713" y="261564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BC3B2C-B8AE-9241-B675-5C05C5F05E20}"/>
              </a:ext>
            </a:extLst>
          </p:cNvPr>
          <p:cNvSpPr/>
          <p:nvPr/>
        </p:nvSpPr>
        <p:spPr>
          <a:xfrm>
            <a:off x="657483" y="261537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1ADD5-283D-8245-983E-DFEC8A06E7E9}"/>
              </a:ext>
            </a:extLst>
          </p:cNvPr>
          <p:cNvGrpSpPr/>
          <p:nvPr/>
        </p:nvGrpSpPr>
        <p:grpSpPr>
          <a:xfrm>
            <a:off x="612485" y="3159430"/>
            <a:ext cx="1056688" cy="1191998"/>
            <a:chOff x="612485" y="3159430"/>
            <a:chExt cx="1056688" cy="11919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B9B5A5-FC67-C84C-A2A2-8A811E584532}"/>
                </a:ext>
              </a:extLst>
            </p:cNvPr>
            <p:cNvSpPr txBox="1"/>
            <p:nvPr/>
          </p:nvSpPr>
          <p:spPr>
            <a:xfrm>
              <a:off x="618244" y="3159430"/>
              <a:ext cx="10509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r>
                <a:rPr lang="en-US" sz="2400" i="1" dirty="0"/>
                <a:t>ttle</a:t>
              </a:r>
            </a:p>
            <a:p>
              <a:r>
                <a:rPr lang="en-US" sz="2400" i="1" dirty="0" err="1">
                  <a:solidFill>
                    <a:srgbClr val="FF0000"/>
                  </a:solidFill>
                </a:rPr>
                <a:t>Sea</a:t>
              </a:r>
              <a:r>
                <a:rPr lang="en-US" sz="2400" i="1" dirty="0" err="1"/>
                <a:t>tac</a:t>
              </a:r>
              <a:endParaRPr lang="en-US" sz="2400" i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35057F-49A2-3345-99A1-E1F54C88FE27}"/>
                </a:ext>
              </a:extLst>
            </p:cNvPr>
            <p:cNvSpPr/>
            <p:nvPr/>
          </p:nvSpPr>
          <p:spPr>
            <a:xfrm>
              <a:off x="612485" y="3889763"/>
              <a:ext cx="6110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endParaRPr lang="en-US" sz="2400" i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904F5F-3187-C645-B912-043D382B3FBB}"/>
                  </a:ext>
                </a:extLst>
              </p:cNvPr>
              <p:cNvSpPr txBox="1"/>
              <p:nvPr/>
            </p:nvSpPr>
            <p:spPr>
              <a:xfrm>
                <a:off x="561959" y="4893247"/>
                <a:ext cx="16428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904F5F-3187-C645-B912-043D382B3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59" y="4893247"/>
                <a:ext cx="1642822" cy="584775"/>
              </a:xfrm>
              <a:prstGeom prst="rect">
                <a:avLst/>
              </a:prstGeom>
              <a:blipFill>
                <a:blip r:embed="rId3"/>
                <a:stretch>
                  <a:fillRect r="-229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Brace 59">
            <a:extLst>
              <a:ext uri="{FF2B5EF4-FFF2-40B4-BE49-F238E27FC236}">
                <a16:creationId xmlns:a16="http://schemas.microsoft.com/office/drawing/2014/main" id="{C9D65590-55CE-5945-B1B5-D7F6E1CB2490}"/>
              </a:ext>
            </a:extLst>
          </p:cNvPr>
          <p:cNvSpPr/>
          <p:nvPr/>
        </p:nvSpPr>
        <p:spPr>
          <a:xfrm>
            <a:off x="1767874" y="3367894"/>
            <a:ext cx="333375" cy="773601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CF82DDA-5E18-4345-8B40-A9F526C7CEF0}"/>
                  </a:ext>
                </a:extLst>
              </p:cNvPr>
              <p:cNvSpPr/>
              <p:nvPr/>
            </p:nvSpPr>
            <p:spPr>
              <a:xfrm>
                <a:off x="2069003" y="3462306"/>
                <a:ext cx="4798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CF82DDA-5E18-4345-8B40-A9F526C7C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03" y="3462306"/>
                <a:ext cx="47981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85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 animBg="1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C04717-EF99-8349-95CE-173086E9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CF76-DFD3-B242-B12D-E1BDDF5AAC7C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ADT (array vs list)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40FA-E6A3-8142-AD02-4257D8DC6F19}"/>
              </a:ext>
            </a:extLst>
          </p:cNvPr>
          <p:cNvSpPr txBox="1"/>
          <p:nvPr/>
        </p:nvSpPr>
        <p:spPr>
          <a:xfrm>
            <a:off x="2718454" y="2893345"/>
            <a:ext cx="223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Single linked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174FE-2226-164B-BBBC-E641EF8FD571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</a:rPr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23D85-15A6-F642-B542-AF514C31FED9}"/>
              </a:ext>
            </a:extLst>
          </p:cNvPr>
          <p:cNvSpPr txBox="1"/>
          <p:nvPr/>
        </p:nvSpPr>
        <p:spPr>
          <a:xfrm>
            <a:off x="304203" y="3513724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Search 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FDCD0-0667-1645-B710-5B8F5349230F}"/>
              </a:ext>
            </a:extLst>
          </p:cNvPr>
          <p:cNvSpPr/>
          <p:nvPr/>
        </p:nvSpPr>
        <p:spPr>
          <a:xfrm>
            <a:off x="2718454" y="3848546"/>
            <a:ext cx="28217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Binary search tree </a:t>
            </a:r>
          </a:p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Binary tree</a:t>
            </a:r>
          </a:p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Heap</a:t>
            </a:r>
          </a:p>
          <a:p>
            <a:r>
              <a:rPr lang="en-US" sz="2400" b="1" dirty="0" err="1">
                <a:highlight>
                  <a:srgbClr val="FFFF00"/>
                </a:highlight>
                <a:sym typeface="Wingdings" pitchFamily="2" charset="2"/>
              </a:rPr>
              <a:t>Trie</a:t>
            </a:r>
            <a:endParaRPr lang="en-US" sz="2400" b="1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EB3FD-6030-D647-AEEA-F718410F2F38}"/>
              </a:ext>
            </a:extLst>
          </p:cNvPr>
          <p:cNvSpPr txBox="1"/>
          <p:nvPr/>
        </p:nvSpPr>
        <p:spPr>
          <a:xfrm>
            <a:off x="7707645" y="4142563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</a:rPr>
              <a:t>Sorting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8282B-D78D-D244-9DA5-204E0FD980B3}"/>
              </a:ext>
            </a:extLst>
          </p:cNvPr>
          <p:cNvSpPr txBox="1"/>
          <p:nvPr/>
        </p:nvSpPr>
        <p:spPr>
          <a:xfrm>
            <a:off x="1916355" y="6120217"/>
            <a:ext cx="296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00FFFF"/>
                </a:highlight>
              </a:rPr>
              <a:t>Algorithm Complexity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703CC-6B30-8A4A-A9B4-5B00FA60EA98}"/>
              </a:ext>
            </a:extLst>
          </p:cNvPr>
          <p:cNvSpPr/>
          <p:nvPr/>
        </p:nvSpPr>
        <p:spPr>
          <a:xfrm>
            <a:off x="5720557" y="3560360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Hash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0E04B1-8E8C-A042-895B-6D656A52E70C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Stack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DF18BA-6EE1-3047-927D-6974F39B6065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Queue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85F0EB-ABEE-8448-8871-83555B70E17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957528" y="3124178"/>
            <a:ext cx="71006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9A60BAB-2FBF-B741-B1E9-F95793F94F99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1789258" y="2194982"/>
            <a:ext cx="651266" cy="1207125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3F073C8-B936-9644-9B45-C60B12A8E772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1728607" y="3643528"/>
            <a:ext cx="657987" cy="1321708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A183189-5FB0-BF4F-88E9-BEF5DF33D104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One-dimensional ADT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77AAA1-FEEB-0A42-8B4F-FBE2D7DE615E}"/>
              </a:ext>
            </a:extLst>
          </p:cNvPr>
          <p:cNvSpPr txBox="1"/>
          <p:nvPr/>
        </p:nvSpPr>
        <p:spPr>
          <a:xfrm rot="1336269">
            <a:off x="4571341" y="4956729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multi-dimensional ADT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57FF90-AEC8-AC4B-89A6-CDD2BA14959C}"/>
              </a:ext>
            </a:extLst>
          </p:cNvPr>
          <p:cNvSpPr txBox="1"/>
          <p:nvPr/>
        </p:nvSpPr>
        <p:spPr>
          <a:xfrm>
            <a:off x="6477713" y="272387"/>
            <a:ext cx="12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Unit testing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BDB102-B8FD-8240-B421-B56C874D1767}"/>
              </a:ext>
            </a:extLst>
          </p:cNvPr>
          <p:cNvSpPr txBox="1"/>
          <p:nvPr/>
        </p:nvSpPr>
        <p:spPr>
          <a:xfrm>
            <a:off x="6477713" y="809511"/>
            <a:ext cx="115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Git/</a:t>
            </a:r>
            <a:r>
              <a:rPr lang="en-US" dirty="0" err="1">
                <a:highlight>
                  <a:srgbClr val="FFFF00"/>
                </a:highlight>
              </a:rPr>
              <a:t>github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A1CC8E-DE1B-BE45-8C17-9FAF32F7BF22}"/>
              </a:ext>
            </a:extLst>
          </p:cNvPr>
          <p:cNvSpPr txBox="1"/>
          <p:nvPr/>
        </p:nvSpPr>
        <p:spPr>
          <a:xfrm>
            <a:off x="6477713" y="1328351"/>
            <a:ext cx="262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How to name your folders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6CA1CB-5AA0-794C-B058-8AA4F277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50" y="1715677"/>
            <a:ext cx="555484" cy="6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7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24" grpId="0"/>
      <p:bldP spid="25" grpId="0"/>
      <p:bldP spid="26" grpId="0"/>
      <p:bldP spid="28" grpId="0"/>
      <p:bldP spid="29" grpId="0"/>
      <p:bldP spid="53" grpId="0"/>
      <p:bldP spid="54" grpId="0"/>
      <p:bldP spid="56" grpId="0"/>
      <p:bldP spid="61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A1FDB-F409-2F4B-BF93-CA90C8B99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605" y="2004267"/>
            <a:ext cx="8081910" cy="352023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Data Structure (ADT)</a:t>
            </a:r>
            <a:endParaRPr lang="en-US" sz="3600" dirty="0"/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Interface vs Implementation</a:t>
            </a:r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Complexity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CRUD (Create, Read, Update, Delete)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Time vs Space (No free lunch)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Big O, worse case</a:t>
            </a:r>
            <a:endParaRPr lang="en-US" sz="2800" dirty="0">
              <a:solidFill>
                <a:schemeClr val="bg2">
                  <a:lumMod val="65000"/>
                </a:schemeClr>
              </a:solidFill>
            </a:endParaRPr>
          </a:p>
          <a:p>
            <a:pPr lvl="2"/>
            <a:endParaRPr lang="en-US" sz="2600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77CDE-2D46-6649-8320-7805A2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29696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A1FDB-F409-2F4B-BF93-CA90C8B99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8512" y="1556556"/>
            <a:ext cx="7170245" cy="4748958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Algorithms </a:t>
            </a:r>
            <a:endParaRPr lang="en-US" sz="3600" dirty="0"/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Recursion</a:t>
            </a:r>
          </a:p>
          <a:p>
            <a:pPr lvl="2"/>
            <a:r>
              <a:rPr lang="en-US" sz="2200" b="0" dirty="0">
                <a:solidFill>
                  <a:schemeClr val="bg2">
                    <a:lumMod val="65000"/>
                  </a:schemeClr>
                </a:solidFill>
              </a:rPr>
              <a:t>Heap vs Stack memory, call stack, stack overflow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Know where to go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Go all the ways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Try all the ways (backtracking)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Repeated subproblems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Relationship with stack ADT</a:t>
            </a:r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Iterative</a:t>
            </a:r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Overhead comparison</a:t>
            </a:r>
            <a:endParaRPr lang="en-US" sz="2800" dirty="0">
              <a:solidFill>
                <a:schemeClr val="bg2">
                  <a:lumMod val="65000"/>
                </a:schemeClr>
              </a:solidFill>
            </a:endParaRPr>
          </a:p>
          <a:p>
            <a:pPr lvl="2"/>
            <a:endParaRPr lang="en-US" sz="2600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77CDE-2D46-6649-8320-7805A2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2281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B21815-FC71-2442-827A-0A193045E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2">
                    <a:lumMod val="85000"/>
                  </a:schemeClr>
                </a:solidFill>
              </a:rPr>
              <a:t>Try better algorithms</a:t>
            </a:r>
          </a:p>
          <a:p>
            <a:endParaRPr lang="en-US" sz="4000" dirty="0">
              <a:solidFill>
                <a:schemeClr val="bg2">
                  <a:lumMod val="85000"/>
                </a:schemeClr>
              </a:solidFill>
            </a:endParaRPr>
          </a:p>
          <a:p>
            <a:endParaRPr lang="en-US" sz="40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85000"/>
                  </a:schemeClr>
                </a:solidFill>
              </a:rPr>
              <a:t>Try better data 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89186-8B8C-BD46-BDA3-1D3B0F9F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87017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690D9C-B9BA-1F49-A061-8B550A5D84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88844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Readability</a:t>
            </a:r>
          </a:p>
          <a:p>
            <a:pPr lvl="1"/>
            <a:r>
              <a:rPr lang="en-US" sz="2800" dirty="0">
                <a:solidFill>
                  <a:schemeClr val="bg2">
                    <a:lumMod val="85000"/>
                  </a:schemeClr>
                </a:solidFill>
              </a:rPr>
              <a:t>Comments for intention</a:t>
            </a:r>
          </a:p>
          <a:p>
            <a:pPr marL="0" indent="0">
              <a:buNone/>
            </a:pPr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Testability</a:t>
            </a:r>
          </a:p>
          <a:p>
            <a:pPr lvl="1"/>
            <a:r>
              <a:rPr lang="en-US" sz="2800" dirty="0">
                <a:solidFill>
                  <a:schemeClr val="bg2">
                    <a:lumMod val="85000"/>
                  </a:schemeClr>
                </a:solidFill>
              </a:rPr>
              <a:t>Unit testing</a:t>
            </a:r>
          </a:p>
          <a:p>
            <a:pPr lvl="2"/>
            <a:r>
              <a:rPr lang="en-US" sz="2600" dirty="0">
                <a:solidFill>
                  <a:schemeClr val="bg2">
                    <a:lumMod val="85000"/>
                  </a:schemeClr>
                </a:solidFill>
              </a:rPr>
              <a:t>Verify possible inputs</a:t>
            </a:r>
          </a:p>
          <a:p>
            <a:pPr lvl="2"/>
            <a:r>
              <a:rPr lang="en-US" sz="2600" dirty="0">
                <a:solidFill>
                  <a:schemeClr val="bg2">
                    <a:lumMod val="85000"/>
                  </a:schemeClr>
                </a:solidFill>
              </a:rPr>
              <a:t>Verify possible code path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8EF6D-627C-614C-9567-488CE968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4E7F6-3A70-DE47-B4B7-9C6CBAC4E9D2}"/>
              </a:ext>
            </a:extLst>
          </p:cNvPr>
          <p:cNvSpPr txBox="1"/>
          <p:nvPr/>
        </p:nvSpPr>
        <p:spPr>
          <a:xfrm>
            <a:off x="659305" y="5445010"/>
            <a:ext cx="30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Has no tests </a:t>
            </a:r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b="1" i="1" dirty="0">
                <a:solidFill>
                  <a:srgbClr val="C00000"/>
                </a:solidFill>
              </a:rPr>
              <a:t> no correctness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A524F-3F8B-8F46-8E7C-F0AF2DFD7D7A}"/>
              </a:ext>
            </a:extLst>
          </p:cNvPr>
          <p:cNvSpPr txBox="1"/>
          <p:nvPr/>
        </p:nvSpPr>
        <p:spPr>
          <a:xfrm>
            <a:off x="1619250" y="5888190"/>
            <a:ext cx="361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Tests passed </a:t>
            </a:r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b="1" i="1" dirty="0">
                <a:solidFill>
                  <a:srgbClr val="C00000"/>
                </a:solidFill>
              </a:rPr>
              <a:t>possible correctness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E594E-B210-BD40-A416-70E5D5BA02F3}"/>
              </a:ext>
            </a:extLst>
          </p:cNvPr>
          <p:cNvSpPr txBox="1"/>
          <p:nvPr/>
        </p:nvSpPr>
        <p:spPr>
          <a:xfrm>
            <a:off x="2333625" y="6382857"/>
            <a:ext cx="349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Tests failed </a:t>
            </a:r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b="1" i="1" dirty="0">
                <a:solidFill>
                  <a:srgbClr val="C00000"/>
                </a:solidFill>
              </a:rPr>
              <a:t>possible correctness</a:t>
            </a:r>
          </a:p>
        </p:txBody>
      </p:sp>
    </p:spTree>
    <p:extLst>
      <p:ext uri="{BB962C8B-B14F-4D97-AF65-F5344CB8AC3E}">
        <p14:creationId xmlns:p14="http://schemas.microsoft.com/office/powerpoint/2010/main" val="253195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544370-86DA-DE40-9224-09447A01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A1387-477A-0F41-BE62-F7616D8C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619" y="711200"/>
            <a:ext cx="5655962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0A9D5F-89E2-7241-B0C9-DC2FDE13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3768689"/>
            <a:ext cx="5175250" cy="282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60351-E5D3-3F4B-8674-D167CF3602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4875" y="2908301"/>
            <a:ext cx="4417520" cy="6731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rgbClr val="4CAD5B"/>
                </a:solidFill>
              </a:rPr>
              <a:t>Git everything!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E352B-E764-EE4B-A1DD-3A81B8C1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69185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194006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5144863"/>
          </a:xfrm>
        </p:spPr>
        <p:txBody>
          <a:bodyPr/>
          <a:lstStyle/>
          <a:p>
            <a:r>
              <a:rPr lang="en-US" dirty="0"/>
              <a:t>By the end of this course, you will: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Be comfortable with </a:t>
            </a:r>
            <a:r>
              <a:rPr lang="en-US" dirty="0">
                <a:highlight>
                  <a:srgbClr val="FFFF00"/>
                </a:highlight>
              </a:rPr>
              <a:t>JAVA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Understand </a:t>
            </a:r>
            <a:r>
              <a:rPr lang="en-US" dirty="0">
                <a:highlight>
                  <a:srgbClr val="FFFF00"/>
                </a:highlight>
              </a:rPr>
              <a:t>Object Oriented Programming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proficient with </a:t>
            </a:r>
            <a:r>
              <a:rPr lang="en-US" dirty="0">
                <a:highlight>
                  <a:srgbClr val="FFFF00"/>
                </a:highlight>
              </a:rPr>
              <a:t>data structure </a:t>
            </a:r>
            <a:r>
              <a:rPr lang="en-US" dirty="0"/>
              <a:t>like stack, queue, tree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Agree </a:t>
            </a:r>
            <a:r>
              <a:rPr lang="en-US" dirty="0">
                <a:highlight>
                  <a:srgbClr val="FFFF00"/>
                </a:highlight>
              </a:rPr>
              <a:t>recursion</a:t>
            </a:r>
            <a:r>
              <a:rPr lang="en-US" dirty="0"/>
              <a:t> is awesome but not always efficient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implemented your own </a:t>
            </a:r>
            <a:r>
              <a:rPr lang="en-US" dirty="0">
                <a:highlight>
                  <a:srgbClr val="FFFF00"/>
                </a:highlight>
              </a:rPr>
              <a:t>text search engine 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Not feel well writing code without </a:t>
            </a:r>
            <a:r>
              <a:rPr lang="en-US" dirty="0">
                <a:highlight>
                  <a:srgbClr val="FFFF00"/>
                </a:highlight>
              </a:rPr>
              <a:t>git</a:t>
            </a:r>
            <a:r>
              <a:rPr lang="en-US" dirty="0"/>
              <a:t> (source control)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880187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C2E87-5495-284C-97CE-AA4F7C77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 in touch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8FBD4A1-0C66-7D41-960F-9F85AA86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46" y="1921253"/>
            <a:ext cx="2353541" cy="95885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0FF9829E-5427-204B-B3E4-AC04986D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713" y="378721"/>
            <a:ext cx="996950" cy="958850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D207994D-54CD-154E-8C5C-9B40E63D3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523" y="371511"/>
            <a:ext cx="1069788" cy="1069788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AB53C039-7E24-0043-9999-AFADF175E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6938" y="1955403"/>
            <a:ext cx="19685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B4F13-AB84-914B-9510-BDE5B772F2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94248">
            <a:off x="604610" y="3262810"/>
            <a:ext cx="586171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4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F705A8-6593-B84D-9641-211E9FE4C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355" y="2232025"/>
            <a:ext cx="4922345" cy="3482975"/>
          </a:xfrm>
        </p:spPr>
        <p:txBody>
          <a:bodyPr/>
          <a:lstStyle/>
          <a:p>
            <a:r>
              <a:rPr lang="en-US" dirty="0">
                <a:solidFill>
                  <a:srgbClr val="E18344"/>
                </a:solidFill>
              </a:rPr>
              <a:t>Monday 3/16 5:45pm – 7:30pm</a:t>
            </a:r>
          </a:p>
          <a:p>
            <a:endParaRPr lang="en-US" dirty="0">
              <a:solidFill>
                <a:srgbClr val="E18344"/>
              </a:solidFill>
            </a:endParaRPr>
          </a:p>
          <a:p>
            <a:r>
              <a:rPr lang="en-US" dirty="0">
                <a:solidFill>
                  <a:srgbClr val="E18344"/>
                </a:solidFill>
              </a:rPr>
              <a:t>Open book, no group work</a:t>
            </a:r>
          </a:p>
          <a:p>
            <a:endParaRPr lang="en-US" dirty="0">
              <a:solidFill>
                <a:srgbClr val="E18344"/>
              </a:solidFill>
            </a:endParaRPr>
          </a:p>
          <a:p>
            <a:r>
              <a:rPr lang="en-US" dirty="0">
                <a:solidFill>
                  <a:srgbClr val="E18344"/>
                </a:solidFill>
              </a:rPr>
              <a:t>Canvas submission</a:t>
            </a:r>
          </a:p>
          <a:p>
            <a:endParaRPr lang="en-US" dirty="0">
              <a:solidFill>
                <a:srgbClr val="E18344"/>
              </a:solidFill>
            </a:endParaRPr>
          </a:p>
          <a:p>
            <a:r>
              <a:rPr lang="en-US" dirty="0">
                <a:solidFill>
                  <a:srgbClr val="E18344"/>
                </a:solidFill>
              </a:rPr>
              <a:t>No late submission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EA7F1-8FE7-6D4D-BF37-75271927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</p:spTree>
    <p:extLst>
      <p:ext uri="{BB962C8B-B14F-4D97-AF65-F5344CB8AC3E}">
        <p14:creationId xmlns:p14="http://schemas.microsoft.com/office/powerpoint/2010/main" val="2419000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9635DA-BCA3-9A40-870C-12B11242D5A6}"/>
              </a:ext>
            </a:extLst>
          </p:cNvPr>
          <p:cNvSpPr/>
          <p:nvPr/>
        </p:nvSpPr>
        <p:spPr>
          <a:xfrm>
            <a:off x="3664540" y="2966953"/>
            <a:ext cx="1814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Q.E.D.</a:t>
            </a:r>
            <a:endParaRPr lang="en-US" sz="4400" b="0" i="0" dirty="0">
              <a:effectLst/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7826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Autocomplete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AC4A0-D1CE-A94C-BBF4-D876526AEC38}"/>
              </a:ext>
            </a:extLst>
          </p:cNvPr>
          <p:cNvSpPr/>
          <p:nvPr/>
        </p:nvSpPr>
        <p:spPr>
          <a:xfrm>
            <a:off x="1531769" y="180029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187D5-960C-C24F-B116-E0E7620B3244}"/>
              </a:ext>
            </a:extLst>
          </p:cNvPr>
          <p:cNvSpPr/>
          <p:nvPr/>
        </p:nvSpPr>
        <p:spPr>
          <a:xfrm>
            <a:off x="4995645" y="3005880"/>
            <a:ext cx="3196206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B4A73-38FE-5849-B60C-A6D1C9528373}"/>
              </a:ext>
            </a:extLst>
          </p:cNvPr>
          <p:cNvSpPr txBox="1"/>
          <p:nvPr/>
        </p:nvSpPr>
        <p:spPr>
          <a:xfrm>
            <a:off x="5418028" y="3509220"/>
            <a:ext cx="105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Sea</a:t>
            </a:r>
            <a:r>
              <a:rPr lang="en-US" sz="2400" i="1" dirty="0"/>
              <a:t>ttle</a:t>
            </a:r>
          </a:p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tac</a:t>
            </a:r>
            <a:endParaRPr lang="en-US" sz="2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CCB26-4834-4C4D-9206-2A83C2195902}"/>
              </a:ext>
            </a:extLst>
          </p:cNvPr>
          <p:cNvSpPr/>
          <p:nvPr/>
        </p:nvSpPr>
        <p:spPr>
          <a:xfrm>
            <a:off x="5072586" y="296516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F4EC72-E630-FA4E-A099-A1083804EDCF}"/>
              </a:ext>
            </a:extLst>
          </p:cNvPr>
          <p:cNvSpPr/>
          <p:nvPr/>
        </p:nvSpPr>
        <p:spPr>
          <a:xfrm>
            <a:off x="5664789" y="2984211"/>
            <a:ext cx="3225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A7207-6BE8-D943-AE48-01062F1D21F0}"/>
              </a:ext>
            </a:extLst>
          </p:cNvPr>
          <p:cNvSpPr/>
          <p:nvPr/>
        </p:nvSpPr>
        <p:spPr>
          <a:xfrm>
            <a:off x="5418130" y="4231759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world</a:t>
            </a:r>
            <a:endParaRPr lang="en-US" sz="24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2AC18-B8D0-8749-9971-93A55489C5E1}"/>
              </a:ext>
            </a:extLst>
          </p:cNvPr>
          <p:cNvSpPr/>
          <p:nvPr/>
        </p:nvSpPr>
        <p:spPr>
          <a:xfrm>
            <a:off x="5238497" y="296543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9329B9-4673-3F44-A2B2-155EFF35C9C8}"/>
              </a:ext>
            </a:extLst>
          </p:cNvPr>
          <p:cNvSpPr/>
          <p:nvPr/>
        </p:nvSpPr>
        <p:spPr>
          <a:xfrm>
            <a:off x="5457267" y="296516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013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9" grpId="0"/>
      <p:bldP spid="19" grpId="0"/>
      <p:bldP spid="10" grpId="0"/>
      <p:bldP spid="10" grpId="1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Autocomplete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AC4A0-D1CE-A94C-BBF4-D876526AEC38}"/>
              </a:ext>
            </a:extLst>
          </p:cNvPr>
          <p:cNvSpPr/>
          <p:nvPr/>
        </p:nvSpPr>
        <p:spPr>
          <a:xfrm>
            <a:off x="1531769" y="180029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187D5-960C-C24F-B116-E0E7620B3244}"/>
              </a:ext>
            </a:extLst>
          </p:cNvPr>
          <p:cNvSpPr/>
          <p:nvPr/>
        </p:nvSpPr>
        <p:spPr>
          <a:xfrm>
            <a:off x="5167095" y="758491"/>
            <a:ext cx="3196206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B4A73-38FE-5849-B60C-A6D1C9528373}"/>
              </a:ext>
            </a:extLst>
          </p:cNvPr>
          <p:cNvSpPr txBox="1"/>
          <p:nvPr/>
        </p:nvSpPr>
        <p:spPr>
          <a:xfrm>
            <a:off x="5589478" y="1261831"/>
            <a:ext cx="105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Sea</a:t>
            </a:r>
            <a:r>
              <a:rPr lang="en-US" sz="2400" i="1" dirty="0"/>
              <a:t>ttle</a:t>
            </a:r>
          </a:p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tac</a:t>
            </a:r>
            <a:endParaRPr lang="en-US" sz="2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CCB26-4834-4C4D-9206-2A83C2195902}"/>
              </a:ext>
            </a:extLst>
          </p:cNvPr>
          <p:cNvSpPr/>
          <p:nvPr/>
        </p:nvSpPr>
        <p:spPr>
          <a:xfrm>
            <a:off x="5244036" y="717773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A7207-6BE8-D943-AE48-01062F1D21F0}"/>
              </a:ext>
            </a:extLst>
          </p:cNvPr>
          <p:cNvSpPr/>
          <p:nvPr/>
        </p:nvSpPr>
        <p:spPr>
          <a:xfrm>
            <a:off x="5589580" y="1984370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world</a:t>
            </a:r>
            <a:endParaRPr lang="en-US" sz="24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2AC18-B8D0-8749-9971-93A55489C5E1}"/>
              </a:ext>
            </a:extLst>
          </p:cNvPr>
          <p:cNvSpPr/>
          <p:nvPr/>
        </p:nvSpPr>
        <p:spPr>
          <a:xfrm>
            <a:off x="5409947" y="718043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9329B9-4673-3F44-A2B2-155EFF35C9C8}"/>
              </a:ext>
            </a:extLst>
          </p:cNvPr>
          <p:cNvSpPr/>
          <p:nvPr/>
        </p:nvSpPr>
        <p:spPr>
          <a:xfrm>
            <a:off x="5628717" y="717772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71D2C-93ED-2E44-91BC-44E2B6C458E5}"/>
              </a:ext>
            </a:extLst>
          </p:cNvPr>
          <p:cNvSpPr txBox="1"/>
          <p:nvPr/>
        </p:nvSpPr>
        <p:spPr>
          <a:xfrm>
            <a:off x="5244037" y="4019550"/>
            <a:ext cx="323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Idea 1: match each give str in the set one by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47440-322B-7242-B87F-2038600329D1}"/>
                  </a:ext>
                </a:extLst>
              </p:cNvPr>
              <p:cNvSpPr txBox="1"/>
              <p:nvPr/>
            </p:nvSpPr>
            <p:spPr>
              <a:xfrm>
                <a:off x="6197094" y="5181600"/>
                <a:ext cx="16832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47440-322B-7242-B87F-20386003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94" y="5181600"/>
                <a:ext cx="1683281" cy="584775"/>
              </a:xfrm>
              <a:prstGeom prst="rect">
                <a:avLst/>
              </a:prstGeom>
              <a:blipFill>
                <a:blip r:embed="rId2"/>
                <a:stretch>
                  <a:fillRect r="-223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EDE3E8E0-D25A-404D-97F1-642742BCB006}"/>
              </a:ext>
            </a:extLst>
          </p:cNvPr>
          <p:cNvSpPr/>
          <p:nvPr/>
        </p:nvSpPr>
        <p:spPr>
          <a:xfrm rot="10800000">
            <a:off x="901892" y="2362200"/>
            <a:ext cx="333375" cy="3157350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50676C-2801-2B4C-B3C7-A98373D9103E}"/>
                  </a:ext>
                </a:extLst>
              </p:cNvPr>
              <p:cNvSpPr/>
              <p:nvPr/>
            </p:nvSpPr>
            <p:spPr>
              <a:xfrm>
                <a:off x="345254" y="3648487"/>
                <a:ext cx="5202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50676C-2801-2B4C-B3C7-A98373D91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4" y="3648487"/>
                <a:ext cx="52027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517C2F47-D4B0-8F4A-BF50-DF7F6FF4A97D}"/>
              </a:ext>
            </a:extLst>
          </p:cNvPr>
          <p:cNvSpPr/>
          <p:nvPr/>
        </p:nvSpPr>
        <p:spPr>
          <a:xfrm rot="5400000">
            <a:off x="5810433" y="2354014"/>
            <a:ext cx="174819" cy="340276"/>
          </a:xfrm>
          <a:prstGeom prst="rightBrace">
            <a:avLst>
              <a:gd name="adj1" fmla="val 8333"/>
              <a:gd name="adj2" fmla="val 4999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9130A-F623-ED4B-B87D-32BD1E3FD2FD}"/>
                  </a:ext>
                </a:extLst>
              </p:cNvPr>
              <p:cNvSpPr/>
              <p:nvPr/>
            </p:nvSpPr>
            <p:spPr>
              <a:xfrm>
                <a:off x="5667095" y="2603778"/>
                <a:ext cx="5157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3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9130A-F623-ED4B-B87D-32BD1E3FD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095" y="2603778"/>
                <a:ext cx="5157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45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7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Autocomplete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AC4A0-D1CE-A94C-BBF4-D876526AEC38}"/>
              </a:ext>
            </a:extLst>
          </p:cNvPr>
          <p:cNvSpPr/>
          <p:nvPr/>
        </p:nvSpPr>
        <p:spPr>
          <a:xfrm>
            <a:off x="1531769" y="1800298"/>
            <a:ext cx="31192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187D5-960C-C24F-B116-E0E7620B3244}"/>
              </a:ext>
            </a:extLst>
          </p:cNvPr>
          <p:cNvSpPr/>
          <p:nvPr/>
        </p:nvSpPr>
        <p:spPr>
          <a:xfrm>
            <a:off x="5167095" y="758491"/>
            <a:ext cx="3196206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B4A73-38FE-5849-B60C-A6D1C9528373}"/>
              </a:ext>
            </a:extLst>
          </p:cNvPr>
          <p:cNvSpPr txBox="1"/>
          <p:nvPr/>
        </p:nvSpPr>
        <p:spPr>
          <a:xfrm>
            <a:off x="5589478" y="1261831"/>
            <a:ext cx="105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Sea</a:t>
            </a:r>
            <a:r>
              <a:rPr lang="en-US" sz="2400" i="1" dirty="0"/>
              <a:t>ttle</a:t>
            </a:r>
          </a:p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tac</a:t>
            </a:r>
            <a:endParaRPr lang="en-US" sz="2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CCB26-4834-4C4D-9206-2A83C2195902}"/>
              </a:ext>
            </a:extLst>
          </p:cNvPr>
          <p:cNvSpPr/>
          <p:nvPr/>
        </p:nvSpPr>
        <p:spPr>
          <a:xfrm>
            <a:off x="5244036" y="717773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A7207-6BE8-D943-AE48-01062F1D21F0}"/>
              </a:ext>
            </a:extLst>
          </p:cNvPr>
          <p:cNvSpPr/>
          <p:nvPr/>
        </p:nvSpPr>
        <p:spPr>
          <a:xfrm>
            <a:off x="5589580" y="1984370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world</a:t>
            </a:r>
            <a:endParaRPr lang="en-US" sz="24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2AC18-B8D0-8749-9971-93A55489C5E1}"/>
              </a:ext>
            </a:extLst>
          </p:cNvPr>
          <p:cNvSpPr/>
          <p:nvPr/>
        </p:nvSpPr>
        <p:spPr>
          <a:xfrm>
            <a:off x="5409947" y="718043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9329B9-4673-3F44-A2B2-155EFF35C9C8}"/>
              </a:ext>
            </a:extLst>
          </p:cNvPr>
          <p:cNvSpPr/>
          <p:nvPr/>
        </p:nvSpPr>
        <p:spPr>
          <a:xfrm>
            <a:off x="5628717" y="717772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71D2C-93ED-2E44-91BC-44E2B6C458E5}"/>
              </a:ext>
            </a:extLst>
          </p:cNvPr>
          <p:cNvSpPr txBox="1"/>
          <p:nvPr/>
        </p:nvSpPr>
        <p:spPr>
          <a:xfrm>
            <a:off x="5244037" y="4019550"/>
            <a:ext cx="323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Idea 1: Using </a:t>
            </a:r>
            <a:r>
              <a:rPr lang="en-US" sz="2400" dirty="0" err="1">
                <a:highlight>
                  <a:srgbClr val="FFFF00"/>
                </a:highlight>
              </a:rPr>
              <a:t>Trie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B4258-6B21-E543-BFCA-09806CB8F1CF}"/>
              </a:ext>
            </a:extLst>
          </p:cNvPr>
          <p:cNvSpPr txBox="1"/>
          <p:nvPr/>
        </p:nvSpPr>
        <p:spPr>
          <a:xfrm>
            <a:off x="5819635" y="4676775"/>
            <a:ext cx="184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</a:t>
            </a:r>
            <a:r>
              <a:rPr lang="en-US" sz="4000" b="1" dirty="0">
                <a:solidFill>
                  <a:srgbClr val="FF0000"/>
                </a:solidFill>
              </a:rPr>
              <a:t>trie</a:t>
            </a:r>
            <a:r>
              <a:rPr lang="en-US" sz="4000" dirty="0"/>
              <a:t>ve</a:t>
            </a:r>
          </a:p>
        </p:txBody>
      </p:sp>
    </p:spTree>
    <p:extLst>
      <p:ext uri="{BB962C8B-B14F-4D97-AF65-F5344CB8AC3E}">
        <p14:creationId xmlns:p14="http://schemas.microsoft.com/office/powerpoint/2010/main" val="32305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C2179F-1028-9A43-912F-363065058154}"/>
              </a:ext>
            </a:extLst>
          </p:cNvPr>
          <p:cNvGrpSpPr/>
          <p:nvPr/>
        </p:nvGrpSpPr>
        <p:grpSpPr>
          <a:xfrm>
            <a:off x="4743450" y="818505"/>
            <a:ext cx="3600450" cy="514350"/>
            <a:chOff x="4743450" y="818505"/>
            <a:chExt cx="3600450" cy="5143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201EAA-78DD-B844-83FD-99759DE4F2C8}"/>
                </a:ext>
              </a:extLst>
            </p:cNvPr>
            <p:cNvSpPr/>
            <p:nvPr/>
          </p:nvSpPr>
          <p:spPr>
            <a:xfrm>
              <a:off x="47434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2685F-3659-A94B-A6CE-6219FC24C81C}"/>
                </a:ext>
              </a:extLst>
            </p:cNvPr>
            <p:cNvSpPr/>
            <p:nvPr/>
          </p:nvSpPr>
          <p:spPr>
            <a:xfrm>
              <a:off x="525780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46DC91-C3EF-2B4D-8D36-7EDFF5B28F36}"/>
                </a:ext>
              </a:extLst>
            </p:cNvPr>
            <p:cNvSpPr/>
            <p:nvPr/>
          </p:nvSpPr>
          <p:spPr>
            <a:xfrm>
              <a:off x="57721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…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C23D91-20FC-C149-B8F1-C28A9EAB4747}"/>
                </a:ext>
              </a:extLst>
            </p:cNvPr>
            <p:cNvSpPr/>
            <p:nvPr/>
          </p:nvSpPr>
          <p:spPr>
            <a:xfrm>
              <a:off x="68008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B4A10C-7B45-434D-8B93-C1CF069A71D4}"/>
                </a:ext>
              </a:extLst>
            </p:cNvPr>
            <p:cNvSpPr/>
            <p:nvPr/>
          </p:nvSpPr>
          <p:spPr>
            <a:xfrm>
              <a:off x="731520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D7F453-A985-7647-8282-E4790708D089}"/>
                </a:ext>
              </a:extLst>
            </p:cNvPr>
            <p:cNvSpPr/>
            <p:nvPr/>
          </p:nvSpPr>
          <p:spPr>
            <a:xfrm>
              <a:off x="78295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z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3852D9-3717-9647-974A-2A3B0C5458E1}"/>
                </a:ext>
              </a:extLst>
            </p:cNvPr>
            <p:cNvSpPr/>
            <p:nvPr/>
          </p:nvSpPr>
          <p:spPr>
            <a:xfrm>
              <a:off x="628650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7353607-248A-0D45-A042-307074AA7F9E}"/>
              </a:ext>
            </a:extLst>
          </p:cNvPr>
          <p:cNvSpPr/>
          <p:nvPr/>
        </p:nvSpPr>
        <p:spPr>
          <a:xfrm>
            <a:off x="4333875" y="599431"/>
            <a:ext cx="4448176" cy="991998"/>
          </a:xfrm>
          <a:prstGeom prst="rect">
            <a:avLst/>
          </a:prstGeom>
          <a:noFill/>
          <a:ln w="15875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95F3D-4ACC-EC42-9329-025930232D71}"/>
              </a:ext>
            </a:extLst>
          </p:cNvPr>
          <p:cNvSpPr txBox="1"/>
          <p:nvPr/>
        </p:nvSpPr>
        <p:spPr>
          <a:xfrm>
            <a:off x="4332692" y="22125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E797FA-ECB9-2047-8CD6-ADC3658D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2867025"/>
            <a:ext cx="49530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9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E13C91-90E9-FA4F-A1F4-E71E696C52C3}"/>
              </a:ext>
            </a:extLst>
          </p:cNvPr>
          <p:cNvGrpSpPr/>
          <p:nvPr/>
        </p:nvGrpSpPr>
        <p:grpSpPr>
          <a:xfrm>
            <a:off x="4333875" y="599431"/>
            <a:ext cx="4448176" cy="991998"/>
            <a:chOff x="4333875" y="599431"/>
            <a:chExt cx="4448176" cy="9919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C2179F-1028-9A43-912F-363065058154}"/>
                </a:ext>
              </a:extLst>
            </p:cNvPr>
            <p:cNvGrpSpPr/>
            <p:nvPr/>
          </p:nvGrpSpPr>
          <p:grpSpPr>
            <a:xfrm>
              <a:off x="4743450" y="818505"/>
              <a:ext cx="3600450" cy="514350"/>
              <a:chOff x="4743450" y="818505"/>
              <a:chExt cx="3600450" cy="5143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201EAA-78DD-B844-83FD-99759DE4F2C8}"/>
                  </a:ext>
                </a:extLst>
              </p:cNvPr>
              <p:cNvSpPr/>
              <p:nvPr/>
            </p:nvSpPr>
            <p:spPr>
              <a:xfrm>
                <a:off x="47434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22685F-3659-A94B-A6CE-6219FC24C81C}"/>
                  </a:ext>
                </a:extLst>
              </p:cNvPr>
              <p:cNvSpPr/>
              <p:nvPr/>
            </p:nvSpPr>
            <p:spPr>
              <a:xfrm>
                <a:off x="52578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46DC91-C3EF-2B4D-8D36-7EDFF5B28F36}"/>
                  </a:ext>
                </a:extLst>
              </p:cNvPr>
              <p:cNvSpPr/>
              <p:nvPr/>
            </p:nvSpPr>
            <p:spPr>
              <a:xfrm>
                <a:off x="57721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C23D91-20FC-C149-B8F1-C28A9EAB4747}"/>
                  </a:ext>
                </a:extLst>
              </p:cNvPr>
              <p:cNvSpPr/>
              <p:nvPr/>
            </p:nvSpPr>
            <p:spPr>
              <a:xfrm>
                <a:off x="68008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B4A10C-7B45-434D-8B93-C1CF069A71D4}"/>
                  </a:ext>
                </a:extLst>
              </p:cNvPr>
              <p:cNvSpPr/>
              <p:nvPr/>
            </p:nvSpPr>
            <p:spPr>
              <a:xfrm>
                <a:off x="73152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D7F453-A985-7647-8282-E4790708D089}"/>
                  </a:ext>
                </a:extLst>
              </p:cNvPr>
              <p:cNvSpPr/>
              <p:nvPr/>
            </p:nvSpPr>
            <p:spPr>
              <a:xfrm>
                <a:off x="78295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z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3852D9-3717-9647-974A-2A3B0C5458E1}"/>
                  </a:ext>
                </a:extLst>
              </p:cNvPr>
              <p:cNvSpPr/>
              <p:nvPr/>
            </p:nvSpPr>
            <p:spPr>
              <a:xfrm>
                <a:off x="62865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</a:rPr>
                  <a:t>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353607-248A-0D45-A042-307074AA7F9E}"/>
                </a:ext>
              </a:extLst>
            </p:cNvPr>
            <p:cNvSpPr/>
            <p:nvPr/>
          </p:nvSpPr>
          <p:spPr>
            <a:xfrm>
              <a:off x="4333875" y="599431"/>
              <a:ext cx="4448176" cy="991998"/>
            </a:xfrm>
            <a:prstGeom prst="rect">
              <a:avLst/>
            </a:prstGeom>
            <a:noFill/>
            <a:ln w="15875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022A11-13D0-9541-B8CB-5D85E2D468BD}"/>
              </a:ext>
            </a:extLst>
          </p:cNvPr>
          <p:cNvGrpSpPr/>
          <p:nvPr/>
        </p:nvGrpSpPr>
        <p:grpSpPr>
          <a:xfrm>
            <a:off x="3033712" y="2171056"/>
            <a:ext cx="4448176" cy="991998"/>
            <a:chOff x="3033712" y="2171056"/>
            <a:chExt cx="4448176" cy="991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8BD3175-FE22-794F-981E-EBBA855D580F}"/>
                </a:ext>
              </a:extLst>
            </p:cNvPr>
            <p:cNvGrpSpPr/>
            <p:nvPr/>
          </p:nvGrpSpPr>
          <p:grpSpPr>
            <a:xfrm>
              <a:off x="3443287" y="2390130"/>
              <a:ext cx="3600450" cy="514350"/>
              <a:chOff x="4743450" y="818505"/>
              <a:chExt cx="3600450" cy="5143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F1DA1E-B10E-4B4F-8F26-57A24B37667F}"/>
                  </a:ext>
                </a:extLst>
              </p:cNvPr>
              <p:cNvSpPr/>
              <p:nvPr/>
            </p:nvSpPr>
            <p:spPr>
              <a:xfrm>
                <a:off x="47434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01262F-FD7E-E44F-874A-666B7C179FB6}"/>
                  </a:ext>
                </a:extLst>
              </p:cNvPr>
              <p:cNvSpPr/>
              <p:nvPr/>
            </p:nvSpPr>
            <p:spPr>
              <a:xfrm>
                <a:off x="52578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6369BF2-A315-864B-AE01-DE40BAC00D7C}"/>
                  </a:ext>
                </a:extLst>
              </p:cNvPr>
              <p:cNvSpPr/>
              <p:nvPr/>
            </p:nvSpPr>
            <p:spPr>
              <a:xfrm>
                <a:off x="57721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9B450D-B4CC-5C4D-B6A0-7BCD4A2DD754}"/>
                  </a:ext>
                </a:extLst>
              </p:cNvPr>
              <p:cNvSpPr/>
              <p:nvPr/>
            </p:nvSpPr>
            <p:spPr>
              <a:xfrm>
                <a:off x="68008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3B18ECF-2AA5-1749-BC1B-DFD011E741E1}"/>
                  </a:ext>
                </a:extLst>
              </p:cNvPr>
              <p:cNvSpPr/>
              <p:nvPr/>
            </p:nvSpPr>
            <p:spPr>
              <a:xfrm>
                <a:off x="73152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D729F17-77B6-9441-9C77-309EFF7F4BBB}"/>
                  </a:ext>
                </a:extLst>
              </p:cNvPr>
              <p:cNvSpPr/>
              <p:nvPr/>
            </p:nvSpPr>
            <p:spPr>
              <a:xfrm>
                <a:off x="78295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z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7CEC78-7840-684D-A4DF-29B128EFDA90}"/>
                  </a:ext>
                </a:extLst>
              </p:cNvPr>
              <p:cNvSpPr/>
              <p:nvPr/>
            </p:nvSpPr>
            <p:spPr>
              <a:xfrm>
                <a:off x="62865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</a:rPr>
                  <a:t>e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247619-0EDF-6945-B91A-5DCF301E6CF8}"/>
                </a:ext>
              </a:extLst>
            </p:cNvPr>
            <p:cNvSpPr/>
            <p:nvPr/>
          </p:nvSpPr>
          <p:spPr>
            <a:xfrm>
              <a:off x="3033712" y="2171056"/>
              <a:ext cx="4448176" cy="991998"/>
            </a:xfrm>
            <a:prstGeom prst="rect">
              <a:avLst/>
            </a:prstGeom>
            <a:noFill/>
            <a:ln w="15875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202FFC-FB39-9443-86A6-CA97D9726637}"/>
              </a:ext>
            </a:extLst>
          </p:cNvPr>
          <p:cNvGrpSpPr/>
          <p:nvPr/>
        </p:nvGrpSpPr>
        <p:grpSpPr>
          <a:xfrm>
            <a:off x="2678906" y="4167946"/>
            <a:ext cx="4448176" cy="991998"/>
            <a:chOff x="2678906" y="4167946"/>
            <a:chExt cx="4448176" cy="9919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495641-385D-6848-BB83-518C72B17C7D}"/>
                </a:ext>
              </a:extLst>
            </p:cNvPr>
            <p:cNvGrpSpPr/>
            <p:nvPr/>
          </p:nvGrpSpPr>
          <p:grpSpPr>
            <a:xfrm>
              <a:off x="3088481" y="4387020"/>
              <a:ext cx="3600450" cy="514350"/>
              <a:chOff x="4743450" y="818505"/>
              <a:chExt cx="3600450" cy="51435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67E300-D9E2-A445-8642-B8A631859945}"/>
                  </a:ext>
                </a:extLst>
              </p:cNvPr>
              <p:cNvSpPr/>
              <p:nvPr/>
            </p:nvSpPr>
            <p:spPr>
              <a:xfrm>
                <a:off x="47434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47298D-9F1D-654D-9D71-F28B7E5726CF}"/>
                  </a:ext>
                </a:extLst>
              </p:cNvPr>
              <p:cNvSpPr/>
              <p:nvPr/>
            </p:nvSpPr>
            <p:spPr>
              <a:xfrm>
                <a:off x="52578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6EA55C-42C0-5144-9D29-2BBD7DC473BB}"/>
                  </a:ext>
                </a:extLst>
              </p:cNvPr>
              <p:cNvSpPr/>
              <p:nvPr/>
            </p:nvSpPr>
            <p:spPr>
              <a:xfrm>
                <a:off x="57721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1364C61-B4B0-B247-9692-EAD148B546E9}"/>
                  </a:ext>
                </a:extLst>
              </p:cNvPr>
              <p:cNvSpPr/>
              <p:nvPr/>
            </p:nvSpPr>
            <p:spPr>
              <a:xfrm>
                <a:off x="68008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448C3CF-1CD5-C048-9271-895FD728B828}"/>
                  </a:ext>
                </a:extLst>
              </p:cNvPr>
              <p:cNvSpPr/>
              <p:nvPr/>
            </p:nvSpPr>
            <p:spPr>
              <a:xfrm>
                <a:off x="73152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B5005CF-5A90-A547-917B-714F9A50CCC9}"/>
                  </a:ext>
                </a:extLst>
              </p:cNvPr>
              <p:cNvSpPr/>
              <p:nvPr/>
            </p:nvSpPr>
            <p:spPr>
              <a:xfrm>
                <a:off x="78295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z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16181DC-18B1-3749-8DBF-6661B965BE8C}"/>
                  </a:ext>
                </a:extLst>
              </p:cNvPr>
              <p:cNvSpPr/>
              <p:nvPr/>
            </p:nvSpPr>
            <p:spPr>
              <a:xfrm>
                <a:off x="62865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t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134EC3-2B42-3846-BACF-19209D0192C0}"/>
                </a:ext>
              </a:extLst>
            </p:cNvPr>
            <p:cNvSpPr/>
            <p:nvPr/>
          </p:nvSpPr>
          <p:spPr>
            <a:xfrm>
              <a:off x="2678906" y="4167946"/>
              <a:ext cx="4448176" cy="991998"/>
            </a:xfrm>
            <a:prstGeom prst="rect">
              <a:avLst/>
            </a:prstGeom>
            <a:noFill/>
            <a:ln w="15875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C76527-0073-0344-8B82-EE93DAD200D8}"/>
              </a:ext>
            </a:extLst>
          </p:cNvPr>
          <p:cNvCxnSpPr>
            <a:stCxn id="11" idx="2"/>
            <a:endCxn id="24" idx="0"/>
          </p:cNvCxnSpPr>
          <p:nvPr/>
        </p:nvCxnSpPr>
        <p:spPr>
          <a:xfrm flipH="1">
            <a:off x="5257800" y="1332855"/>
            <a:ext cx="1285875" cy="83820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EE66A7-B8B4-074E-81C8-3C476BC045B3}"/>
              </a:ext>
            </a:extLst>
          </p:cNvPr>
          <p:cNvCxnSpPr>
            <a:cxnSpLocks/>
            <a:stCxn id="23" idx="2"/>
            <a:endCxn id="34" idx="0"/>
          </p:cNvCxnSpPr>
          <p:nvPr/>
        </p:nvCxnSpPr>
        <p:spPr>
          <a:xfrm flipH="1">
            <a:off x="4902994" y="2904480"/>
            <a:ext cx="340518" cy="12634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7081D93-5C7E-694E-BBA6-A542AF1A921F}"/>
              </a:ext>
            </a:extLst>
          </p:cNvPr>
          <p:cNvSpPr/>
          <p:nvPr/>
        </p:nvSpPr>
        <p:spPr>
          <a:xfrm>
            <a:off x="4631531" y="4387020"/>
            <a:ext cx="514350" cy="51435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1249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4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800" b="1" dirty="0">
                <a:solidFill>
                  <a:srgbClr val="C00000"/>
                </a:solidFill>
                <a:latin typeface="-apple-system"/>
              </a:rPr>
              <a:t>	"sea", </a:t>
            </a:r>
          </a:p>
          <a:p>
            <a:r>
              <a:rPr lang="en-US" sz="2800" b="1" dirty="0">
                <a:solidFill>
                  <a:srgbClr val="C00000"/>
                </a:solidFill>
                <a:latin typeface="-apple-system"/>
              </a:rPr>
              <a:t>	”set”,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6200776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5638801" y="24684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4735062" y="393525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6534152" y="394621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5972177" y="1696885"/>
            <a:ext cx="561975" cy="7715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5068438" y="3037516"/>
            <a:ext cx="668007" cy="89774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6207909" y="3037516"/>
            <a:ext cx="659619" cy="90870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56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595" y="5229527"/>
            <a:ext cx="2336800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C00000"/>
                </a:solidFill>
              </a:rPr>
              <a:t>i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0176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13763</TotalTime>
  <Words>699</Words>
  <Application>Microsoft Macintosh PowerPoint</Application>
  <PresentationFormat>On-screen Show (4:3)</PresentationFormat>
  <Paragraphs>331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-apple-system</vt:lpstr>
      <vt:lpstr>Encode Sans Normal Black</vt:lpstr>
      <vt:lpstr>Open Sans</vt:lpstr>
      <vt:lpstr>Open Sans Light</vt:lpstr>
      <vt:lpstr>Uni Sans Regular</vt:lpstr>
      <vt:lpstr>Apple Chancery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Autocomplete </vt:lpstr>
      <vt:lpstr>Autocomplete </vt:lpstr>
      <vt:lpstr>Autocomplete </vt:lpstr>
      <vt:lpstr>Trie</vt:lpstr>
      <vt:lpstr>Trie</vt:lpstr>
      <vt:lpstr>Trie</vt:lpstr>
      <vt:lpstr>Trie</vt:lpstr>
      <vt:lpstr>Trie</vt:lpstr>
      <vt:lpstr>Trie</vt:lpstr>
      <vt:lpstr>Trie</vt:lpstr>
      <vt:lpstr>Course Structure Review</vt:lpstr>
      <vt:lpstr>Review</vt:lpstr>
      <vt:lpstr>Review</vt:lpstr>
      <vt:lpstr>Problem Solving</vt:lpstr>
      <vt:lpstr>Coding</vt:lpstr>
      <vt:lpstr>Coding</vt:lpstr>
      <vt:lpstr>Source Control</vt:lpstr>
      <vt:lpstr>Expectation Highlights</vt:lpstr>
      <vt:lpstr>Stay in touch</vt:lpstr>
      <vt:lpstr>Final Exam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1174</cp:revision>
  <cp:lastPrinted>2016-02-10T20:19:12Z</cp:lastPrinted>
  <dcterms:created xsi:type="dcterms:W3CDTF">2014-10-14T00:51:43Z</dcterms:created>
  <dcterms:modified xsi:type="dcterms:W3CDTF">2020-03-12T00:10:30Z</dcterms:modified>
</cp:coreProperties>
</file>